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8" d="100"/>
          <a:sy n="108" d="100"/>
        </p:scale>
        <p:origin x="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00440-4E55-4724-B8A0-52F6BD8CDB3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C685311-948D-4284-A5D0-A4A4755884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8263BDB-DDE8-4CC8-90F3-956321061489}"/>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5" name="Footer Placeholder 4">
            <a:extLst>
              <a:ext uri="{FF2B5EF4-FFF2-40B4-BE49-F238E27FC236}">
                <a16:creationId xmlns:a16="http://schemas.microsoft.com/office/drawing/2014/main" id="{118F30A9-FB92-4C34-B1BA-4B5FE74228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3DECD4-F64B-4116-B5EF-842AB0BABD23}"/>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660636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B356E-0881-4FFD-B40D-D2D76EE6DA0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487104-818A-4BDC-94A2-808F395A114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053947-B92D-4634-831A-3012A95B0BEF}"/>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5" name="Footer Placeholder 4">
            <a:extLst>
              <a:ext uri="{FF2B5EF4-FFF2-40B4-BE49-F238E27FC236}">
                <a16:creationId xmlns:a16="http://schemas.microsoft.com/office/drawing/2014/main" id="{E987BE5D-EC73-49D0-978E-697B05BF7F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95C4BC-F6DA-4157-AD6C-93462CAAFB11}"/>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1267277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A1A422-B230-4E38-9C04-7CE42B28AEC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41CA47-2E10-4A0A-BFC9-418B0160AD0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B817DC-7251-47D9-9875-A052E929E791}"/>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5" name="Footer Placeholder 4">
            <a:extLst>
              <a:ext uri="{FF2B5EF4-FFF2-40B4-BE49-F238E27FC236}">
                <a16:creationId xmlns:a16="http://schemas.microsoft.com/office/drawing/2014/main" id="{42AE33BC-EB4E-4BD3-972E-EA2DD83A96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0A9F25-A1E8-406E-9FB3-82C58021E047}"/>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493575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20EA6-407F-46B6-BE54-97DB26F8FD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7645E8-B638-4D22-A847-E08E6D1754E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B992CB-F26F-4EED-80CF-ED10346AFD04}"/>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5" name="Footer Placeholder 4">
            <a:extLst>
              <a:ext uri="{FF2B5EF4-FFF2-40B4-BE49-F238E27FC236}">
                <a16:creationId xmlns:a16="http://schemas.microsoft.com/office/drawing/2014/main" id="{5512512F-854E-4A14-AB22-B959D71C44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809B92-45E4-4407-9662-DC581542BA46}"/>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4271525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205DA-B0C4-478D-9D3B-A00FA06726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A0D8CB7-52B6-43DD-8D1F-7DE9DCD531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F85367A-9533-42DE-BAC3-09AED2069BD3}"/>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5" name="Footer Placeholder 4">
            <a:extLst>
              <a:ext uri="{FF2B5EF4-FFF2-40B4-BE49-F238E27FC236}">
                <a16:creationId xmlns:a16="http://schemas.microsoft.com/office/drawing/2014/main" id="{9225A1F9-2B58-4F93-A5BF-915ADF26E9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E174BC-7B3C-4032-911A-F58325B6A677}"/>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1311405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1910-F926-46E8-8D03-B984A4CBE72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62BAD-3C8D-4C94-9D62-ADCD2EB997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C4BD31A-B656-413F-96FC-F7EDE6CF2EE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07CD08-1439-46C3-BED1-E8B4F1A06A10}"/>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6" name="Footer Placeholder 5">
            <a:extLst>
              <a:ext uri="{FF2B5EF4-FFF2-40B4-BE49-F238E27FC236}">
                <a16:creationId xmlns:a16="http://schemas.microsoft.com/office/drawing/2014/main" id="{F52E1635-C350-4092-9084-58B894071A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F48BBB-C78A-4BDE-B506-B97DD505D8F3}"/>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196541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5FF70-E32D-410C-B805-E1FD6DA651F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CEEC94B-7A6C-4F89-A792-DDBDC5EC59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765C8B8-27EB-4F77-9894-DCCDFC0EC73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CF21B90-94BA-41C6-9850-F312025F99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9DC007D-A7B5-483A-A0B1-B1EEA4835FD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07DA00D-B12D-4C22-B47F-1D4817825AB6}"/>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8" name="Footer Placeholder 7">
            <a:extLst>
              <a:ext uri="{FF2B5EF4-FFF2-40B4-BE49-F238E27FC236}">
                <a16:creationId xmlns:a16="http://schemas.microsoft.com/office/drawing/2014/main" id="{16C860D5-88FE-40FF-9612-4F0964D0D32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F6615AE-6704-486B-AD36-3077E77050F9}"/>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3704915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F812E-518F-4456-BC12-6A7081814E7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0C90D76-E6E4-4EFC-818B-8A250C948CFE}"/>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4" name="Footer Placeholder 3">
            <a:extLst>
              <a:ext uri="{FF2B5EF4-FFF2-40B4-BE49-F238E27FC236}">
                <a16:creationId xmlns:a16="http://schemas.microsoft.com/office/drawing/2014/main" id="{9A93820C-3619-4FA8-9CDA-2D2A55B5AA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9A8D7B5-D971-4A28-89EB-9724DD896E83}"/>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496376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6165C6-F7D0-4740-A979-1E1B0051E7EB}"/>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3" name="Footer Placeholder 2">
            <a:extLst>
              <a:ext uri="{FF2B5EF4-FFF2-40B4-BE49-F238E27FC236}">
                <a16:creationId xmlns:a16="http://schemas.microsoft.com/office/drawing/2014/main" id="{92C9A0CF-210D-470B-A130-D093A9BF31A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AE2A92F-C407-4CEE-A8C5-63B3517BF75B}"/>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524729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E595D-4D02-46FE-AEC1-B29557F49C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4E9A89B-B2D8-4D56-9A06-1AB46DA421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B21E45E-4ED0-40C6-9495-1F8FC80825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7F3EA6D-668A-4235-8549-CDF52B6C3C69}"/>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6" name="Footer Placeholder 5">
            <a:extLst>
              <a:ext uri="{FF2B5EF4-FFF2-40B4-BE49-F238E27FC236}">
                <a16:creationId xmlns:a16="http://schemas.microsoft.com/office/drawing/2014/main" id="{C6D04FE6-32AB-4739-9B53-701528684E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54A31D-E023-495D-9E2C-88A456AD2E46}"/>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3319228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77B15-5E5C-497A-8F3C-D47CDF0B75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A88E1D0-4B73-4780-AC18-13B2469BB8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6EF7EFD-B3B2-4B3F-BF6C-4F141CDB15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1C3263D-56EB-460B-9E5F-DE35B69B33C9}"/>
              </a:ext>
            </a:extLst>
          </p:cNvPr>
          <p:cNvSpPr>
            <a:spLocks noGrp="1"/>
          </p:cNvSpPr>
          <p:nvPr>
            <p:ph type="dt" sz="half" idx="10"/>
          </p:nvPr>
        </p:nvSpPr>
        <p:spPr/>
        <p:txBody>
          <a:bodyPr/>
          <a:lstStyle/>
          <a:p>
            <a:fld id="{AF3EF429-64F6-402F-89A4-132F39E24EEA}" type="datetimeFigureOut">
              <a:rPr lang="en-GB" smtClean="0"/>
              <a:t>19/01/2023</a:t>
            </a:fld>
            <a:endParaRPr lang="en-GB"/>
          </a:p>
        </p:txBody>
      </p:sp>
      <p:sp>
        <p:nvSpPr>
          <p:cNvPr id="6" name="Footer Placeholder 5">
            <a:extLst>
              <a:ext uri="{FF2B5EF4-FFF2-40B4-BE49-F238E27FC236}">
                <a16:creationId xmlns:a16="http://schemas.microsoft.com/office/drawing/2014/main" id="{CC318A5B-9CA4-4784-992D-A9644E853B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82F8783-3201-4553-B28E-62938CC33326}"/>
              </a:ext>
            </a:extLst>
          </p:cNvPr>
          <p:cNvSpPr>
            <a:spLocks noGrp="1"/>
          </p:cNvSpPr>
          <p:nvPr>
            <p:ph type="sldNum" sz="quarter" idx="12"/>
          </p:nvPr>
        </p:nvSpPr>
        <p:spPr/>
        <p:txBody>
          <a:bodyPr/>
          <a:lstStyle/>
          <a:p>
            <a:fld id="{495CCF1C-EF3A-4A12-9BEA-AE0F4EDEA255}" type="slidenum">
              <a:rPr lang="en-GB" smtClean="0"/>
              <a:t>‹#›</a:t>
            </a:fld>
            <a:endParaRPr lang="en-GB"/>
          </a:p>
        </p:txBody>
      </p:sp>
    </p:spTree>
    <p:extLst>
      <p:ext uri="{BB962C8B-B14F-4D97-AF65-F5344CB8AC3E}">
        <p14:creationId xmlns:p14="http://schemas.microsoft.com/office/powerpoint/2010/main" val="4046950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515622-7E9A-48AD-8AF2-A6BF005123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0F7596-7FFA-4960-9FB7-5DBAABDCD0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314F41-17B3-42FC-A0FC-8B46354C8A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EF429-64F6-402F-89A4-132F39E24EEA}" type="datetimeFigureOut">
              <a:rPr lang="en-GB" smtClean="0"/>
              <a:t>19/01/2023</a:t>
            </a:fld>
            <a:endParaRPr lang="en-GB"/>
          </a:p>
        </p:txBody>
      </p:sp>
      <p:sp>
        <p:nvSpPr>
          <p:cNvPr id="5" name="Footer Placeholder 4">
            <a:extLst>
              <a:ext uri="{FF2B5EF4-FFF2-40B4-BE49-F238E27FC236}">
                <a16:creationId xmlns:a16="http://schemas.microsoft.com/office/drawing/2014/main" id="{49482746-0950-4282-AB93-F4C7C36213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0CBCB59-1E9A-4AF6-9189-F4B3A0A12E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5CCF1C-EF3A-4A12-9BEA-AE0F4EDEA255}" type="slidenum">
              <a:rPr lang="en-GB" smtClean="0"/>
              <a:t>‹#›</a:t>
            </a:fld>
            <a:endParaRPr lang="en-GB"/>
          </a:p>
        </p:txBody>
      </p:sp>
    </p:spTree>
    <p:extLst>
      <p:ext uri="{BB962C8B-B14F-4D97-AF65-F5344CB8AC3E}">
        <p14:creationId xmlns:p14="http://schemas.microsoft.com/office/powerpoint/2010/main" val="3718159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19DC0-5A23-42C9-AD4F-5E860355844B}"/>
              </a:ext>
            </a:extLst>
          </p:cNvPr>
          <p:cNvSpPr>
            <a:spLocks noGrp="1"/>
          </p:cNvSpPr>
          <p:nvPr>
            <p:ph type="ctrTitle"/>
          </p:nvPr>
        </p:nvSpPr>
        <p:spPr/>
        <p:txBody>
          <a:bodyPr/>
          <a:lstStyle/>
          <a:p>
            <a:r>
              <a:rPr lang="en-GB" dirty="0"/>
              <a:t>THE THREE GREAT PILLARS</a:t>
            </a:r>
          </a:p>
        </p:txBody>
      </p:sp>
      <p:sp>
        <p:nvSpPr>
          <p:cNvPr id="3" name="Subtitle 2">
            <a:extLst>
              <a:ext uri="{FF2B5EF4-FFF2-40B4-BE49-F238E27FC236}">
                <a16:creationId xmlns:a16="http://schemas.microsoft.com/office/drawing/2014/main" id="{BD7F576A-118D-4330-A652-DC0E70E989B6}"/>
              </a:ext>
            </a:extLst>
          </p:cNvPr>
          <p:cNvSpPr>
            <a:spLocks noGrp="1"/>
          </p:cNvSpPr>
          <p:nvPr>
            <p:ph type="subTitle" idx="1"/>
          </p:nvPr>
        </p:nvSpPr>
        <p:spPr>
          <a:xfrm>
            <a:off x="2050991" y="3366811"/>
            <a:ext cx="13846234" cy="1655762"/>
          </a:xfrm>
        </p:spPr>
        <p:txBody>
          <a:bodyPr/>
          <a:lstStyle/>
          <a:p>
            <a:endParaRPr lang="en-GB" dirty="0"/>
          </a:p>
        </p:txBody>
      </p:sp>
      <p:pic>
        <p:nvPicPr>
          <p:cNvPr id="1026" name="Picture 2" descr="Image result for 3 legged pot picture">
            <a:extLst>
              <a:ext uri="{FF2B5EF4-FFF2-40B4-BE49-F238E27FC236}">
                <a16:creationId xmlns:a16="http://schemas.microsoft.com/office/drawing/2014/main" id="{822A7598-0A25-4FC4-A55D-44CC8C461D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4692" y="3979893"/>
            <a:ext cx="2697622" cy="1774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381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A564D-EA6C-4ABE-85A0-ADF241117558}"/>
              </a:ext>
            </a:extLst>
          </p:cNvPr>
          <p:cNvSpPr>
            <a:spLocks noGrp="1"/>
          </p:cNvSpPr>
          <p:nvPr>
            <p:ph type="title"/>
          </p:nvPr>
        </p:nvSpPr>
        <p:spPr/>
        <p:txBody>
          <a:bodyPr/>
          <a:lstStyle/>
          <a:p>
            <a:r>
              <a:rPr lang="en-GB" dirty="0"/>
              <a:t>GREAT COMMITTMENT</a:t>
            </a:r>
          </a:p>
        </p:txBody>
      </p:sp>
      <p:sp>
        <p:nvSpPr>
          <p:cNvPr id="3" name="Content Placeholder 2">
            <a:extLst>
              <a:ext uri="{FF2B5EF4-FFF2-40B4-BE49-F238E27FC236}">
                <a16:creationId xmlns:a16="http://schemas.microsoft.com/office/drawing/2014/main" id="{20E72ABF-902E-4C9E-BBBA-5776A64BEB47}"/>
              </a:ext>
            </a:extLst>
          </p:cNvPr>
          <p:cNvSpPr>
            <a:spLocks noGrp="1"/>
          </p:cNvSpPr>
          <p:nvPr>
            <p:ph idx="1"/>
          </p:nvPr>
        </p:nvSpPr>
        <p:spPr/>
        <p:txBody>
          <a:bodyPr>
            <a:normAutofit fontScale="70000" lnSpcReduction="20000"/>
          </a:bodyPr>
          <a:lstStyle/>
          <a:p>
            <a:r>
              <a:rPr lang="en-GB" dirty="0"/>
              <a:t>This is the ‘To Do’ (in the continual sense)  The ESSENCE is the ‘Holiness of God’</a:t>
            </a:r>
          </a:p>
          <a:p>
            <a:r>
              <a:rPr lang="en-GB" dirty="0"/>
              <a:t> Jn 3:16 ‘For God so loved the world that He gave His only Son, that whoever believes in Him should not perish but have eternal life.’</a:t>
            </a:r>
          </a:p>
          <a:p>
            <a:r>
              <a:rPr lang="en-GB" dirty="0"/>
              <a:t>God commitment to us requires a response. In the light of the sheer magnitude of the Cross and God’s amazing love for us it requires a suitable life giving &amp; changing commitment.</a:t>
            </a:r>
          </a:p>
          <a:p>
            <a:r>
              <a:rPr lang="en-GB" dirty="0"/>
              <a:t>Rev 3:20 ‘ Behold I stand at the door and knock – if anyone opens the door I will come in and live in them and they live in me.’</a:t>
            </a:r>
          </a:p>
          <a:p>
            <a:r>
              <a:rPr lang="en-GB" dirty="0"/>
              <a:t>2 Cor 5:17 ‘ If anyone is in Christ, He is a new creation the old has gone and the new has come.’</a:t>
            </a:r>
          </a:p>
          <a:p>
            <a:r>
              <a:rPr lang="en-GB" dirty="0"/>
              <a:t>Jesus the Christ – can only be our Saviour and remain so if we consummate the commitment  and make Him Lord of our lives as well. It is ‘all or nothing.’ </a:t>
            </a:r>
          </a:p>
          <a:p>
            <a:r>
              <a:rPr lang="en-GB" dirty="0"/>
              <a:t>It is remaining fertile soil for the Word of God to take sound root in our lives and bring forth a glorious harvest of Fruit. Jn 15: 1-14.</a:t>
            </a:r>
          </a:p>
          <a:p>
            <a:r>
              <a:rPr lang="en-GB" dirty="0"/>
              <a:t>We have to makes sure we move on from a flirtation to a marriage </a:t>
            </a:r>
          </a:p>
          <a:p>
            <a:r>
              <a:rPr lang="en-GB" dirty="0" err="1"/>
              <a:t>Diatheke</a:t>
            </a:r>
            <a:r>
              <a:rPr lang="en-GB" dirty="0"/>
              <a:t> and </a:t>
            </a:r>
            <a:r>
              <a:rPr lang="en-GB" dirty="0" err="1"/>
              <a:t>Suntheke</a:t>
            </a:r>
            <a:r>
              <a:rPr lang="en-GB" dirty="0"/>
              <a:t> in the Greek. Covenant relationship that is a lifetime and eternal</a:t>
            </a:r>
          </a:p>
        </p:txBody>
      </p:sp>
    </p:spTree>
    <p:extLst>
      <p:ext uri="{BB962C8B-B14F-4D97-AF65-F5344CB8AC3E}">
        <p14:creationId xmlns:p14="http://schemas.microsoft.com/office/powerpoint/2010/main" val="896872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CDDD9-B8A0-4D2E-86DE-224BE78F7578}"/>
              </a:ext>
            </a:extLst>
          </p:cNvPr>
          <p:cNvSpPr>
            <a:spLocks noGrp="1"/>
          </p:cNvSpPr>
          <p:nvPr>
            <p:ph type="title"/>
          </p:nvPr>
        </p:nvSpPr>
        <p:spPr/>
        <p:txBody>
          <a:bodyPr/>
          <a:lstStyle/>
          <a:p>
            <a:r>
              <a:rPr lang="en-GB" dirty="0"/>
              <a:t>GREAT COMMANDMENT</a:t>
            </a:r>
          </a:p>
        </p:txBody>
      </p:sp>
      <p:sp>
        <p:nvSpPr>
          <p:cNvPr id="3" name="Content Placeholder 2">
            <a:extLst>
              <a:ext uri="{FF2B5EF4-FFF2-40B4-BE49-F238E27FC236}">
                <a16:creationId xmlns:a16="http://schemas.microsoft.com/office/drawing/2014/main" id="{3FEC4380-CC63-4C74-8C01-02F4A2537C1D}"/>
              </a:ext>
            </a:extLst>
          </p:cNvPr>
          <p:cNvSpPr>
            <a:spLocks noGrp="1"/>
          </p:cNvSpPr>
          <p:nvPr>
            <p:ph idx="1"/>
          </p:nvPr>
        </p:nvSpPr>
        <p:spPr/>
        <p:txBody>
          <a:bodyPr>
            <a:normAutofit fontScale="92500" lnSpcReduction="20000"/>
          </a:bodyPr>
          <a:lstStyle/>
          <a:p>
            <a:r>
              <a:rPr lang="en-GB" dirty="0"/>
              <a:t>Mt 22:34-40 ‘ Love the Lord your God with all your heart and with all your soul and with all your mind …… and love your neighbour as yourself.’</a:t>
            </a:r>
          </a:p>
          <a:p>
            <a:r>
              <a:rPr lang="en-GB" dirty="0"/>
              <a:t>This is the ‘TO BE’ part – To be in love with all of who God is – in particular Jesus and all God stands for and intrinsically is. Prayer intimacy is the ESSENCE of this commandment.</a:t>
            </a:r>
          </a:p>
          <a:p>
            <a:r>
              <a:rPr lang="en-GB" dirty="0"/>
              <a:t>It is all about Relationship and loving God and being passionate in our worship and simply enjoying him forever. (Westminster Catechism)</a:t>
            </a:r>
          </a:p>
          <a:p>
            <a:r>
              <a:rPr lang="en-GB" dirty="0"/>
              <a:t>To be in the Word of God – to nurture our devotion to God by whatever means necessary.  To be stretched to love this broken world that Jesus died for. To get down and dirty and wash some dirty feet.</a:t>
            </a:r>
          </a:p>
          <a:p>
            <a:r>
              <a:rPr lang="en-GB" dirty="0"/>
              <a:t>Jesus bowl was to wash feet and He said ‘Do likewise’ Pilate washed his hands like Cain ‘am I my brothers keeper’ The answer a resounding YES!</a:t>
            </a:r>
          </a:p>
          <a:p>
            <a:endParaRPr lang="en-GB" dirty="0"/>
          </a:p>
          <a:p>
            <a:endParaRPr lang="en-GB" dirty="0"/>
          </a:p>
        </p:txBody>
      </p:sp>
    </p:spTree>
    <p:extLst>
      <p:ext uri="{BB962C8B-B14F-4D97-AF65-F5344CB8AC3E}">
        <p14:creationId xmlns:p14="http://schemas.microsoft.com/office/powerpoint/2010/main" val="1890151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09030-6760-4F2B-9903-60B86D9D667C}"/>
              </a:ext>
            </a:extLst>
          </p:cNvPr>
          <p:cNvSpPr>
            <a:spLocks noGrp="1"/>
          </p:cNvSpPr>
          <p:nvPr>
            <p:ph type="title"/>
          </p:nvPr>
        </p:nvSpPr>
        <p:spPr/>
        <p:txBody>
          <a:bodyPr/>
          <a:lstStyle/>
          <a:p>
            <a:r>
              <a:rPr lang="en-GB" dirty="0"/>
              <a:t>GREAT COMMISSION  </a:t>
            </a:r>
          </a:p>
        </p:txBody>
      </p:sp>
      <p:sp>
        <p:nvSpPr>
          <p:cNvPr id="3" name="Content Placeholder 2">
            <a:extLst>
              <a:ext uri="{FF2B5EF4-FFF2-40B4-BE49-F238E27FC236}">
                <a16:creationId xmlns:a16="http://schemas.microsoft.com/office/drawing/2014/main" id="{CD488C13-8183-481A-83D0-82204892AD33}"/>
              </a:ext>
            </a:extLst>
          </p:cNvPr>
          <p:cNvSpPr>
            <a:spLocks noGrp="1"/>
          </p:cNvSpPr>
          <p:nvPr>
            <p:ph idx="1"/>
          </p:nvPr>
        </p:nvSpPr>
        <p:spPr/>
        <p:txBody>
          <a:bodyPr>
            <a:normAutofit fontScale="70000" lnSpcReduction="20000"/>
          </a:bodyPr>
          <a:lstStyle/>
          <a:p>
            <a:r>
              <a:rPr lang="en-GB" dirty="0"/>
              <a:t>This is basically the ‘TO GO’ part – and certainly the most neglected</a:t>
            </a:r>
          </a:p>
          <a:p>
            <a:r>
              <a:rPr lang="en-GB" dirty="0"/>
              <a:t>Obedience is the Essence of this Great!</a:t>
            </a:r>
          </a:p>
          <a:p>
            <a:r>
              <a:rPr lang="en-GB" dirty="0"/>
              <a:t>Mt 28:18 ‘Go into all the world and make disciples of all nations and baptize them in the name of the Father – Son and Holy Spirit. Teach them all that I have taught you and I will be with you to the end of the age.’</a:t>
            </a:r>
          </a:p>
          <a:p>
            <a:r>
              <a:rPr lang="en-GB" dirty="0"/>
              <a:t>So! Make disciples – teach and baptize. A quick question – how many folk have you led to Christ in your Christian lifetime. It is sad that some might say none. We must not arrive in heaven one day ‘empty handed’ – Rather have a bucket load of grateful people whom you influenced in some way to not only be converted but nurtured to Discipleship. In such a way, that they went on and did the same again.</a:t>
            </a:r>
          </a:p>
          <a:p>
            <a:r>
              <a:rPr lang="en-GB" dirty="0"/>
              <a:t>It is not just about ‘Mission’- though essential. It is about our Witness in the town of Ashford and in our work and play. Acts 1:8 ‘And you will be my witnesses in Jerusalem and Judea and Samaria and to the ends of the earth.’</a:t>
            </a:r>
          </a:p>
          <a:p>
            <a:r>
              <a:rPr lang="en-GB" dirty="0"/>
              <a:t>To witness is not so much taught as Caught. Have our kids and grandkids got it</a:t>
            </a:r>
          </a:p>
          <a:p>
            <a:r>
              <a:rPr lang="en-GB" dirty="0"/>
              <a:t>Do we live out the 9 fruits and regularly exercise the gifts that God has liberally given us.</a:t>
            </a:r>
          </a:p>
          <a:p>
            <a:endParaRPr lang="en-GB" dirty="0"/>
          </a:p>
        </p:txBody>
      </p:sp>
    </p:spTree>
    <p:extLst>
      <p:ext uri="{BB962C8B-B14F-4D97-AF65-F5344CB8AC3E}">
        <p14:creationId xmlns:p14="http://schemas.microsoft.com/office/powerpoint/2010/main" val="1045921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A4428-9D69-46C1-B0B6-65F4A5B8AF05}"/>
              </a:ext>
            </a:extLst>
          </p:cNvPr>
          <p:cNvSpPr>
            <a:spLocks noGrp="1"/>
          </p:cNvSpPr>
          <p:nvPr>
            <p:ph type="title"/>
          </p:nvPr>
        </p:nvSpPr>
        <p:spPr/>
        <p:txBody>
          <a:bodyPr/>
          <a:lstStyle/>
          <a:p>
            <a:r>
              <a:rPr lang="en-GB" dirty="0"/>
              <a:t>So the three pillars or Greats are:-</a:t>
            </a:r>
            <a:br>
              <a:rPr lang="en-GB" dirty="0"/>
            </a:br>
            <a:endParaRPr lang="en-GB" dirty="0"/>
          </a:p>
        </p:txBody>
      </p:sp>
      <p:sp>
        <p:nvSpPr>
          <p:cNvPr id="3" name="Content Placeholder 2">
            <a:extLst>
              <a:ext uri="{FF2B5EF4-FFF2-40B4-BE49-F238E27FC236}">
                <a16:creationId xmlns:a16="http://schemas.microsoft.com/office/drawing/2014/main" id="{2628B7D3-96A2-43C8-9545-2FB368AF3918}"/>
              </a:ext>
            </a:extLst>
          </p:cNvPr>
          <p:cNvSpPr>
            <a:spLocks noGrp="1"/>
          </p:cNvSpPr>
          <p:nvPr>
            <p:ph idx="1"/>
          </p:nvPr>
        </p:nvSpPr>
        <p:spPr/>
        <p:txBody>
          <a:bodyPr>
            <a:normAutofit fontScale="92500" lnSpcReduction="10000"/>
          </a:bodyPr>
          <a:lstStyle/>
          <a:p>
            <a:r>
              <a:rPr lang="en-GB" dirty="0">
                <a:highlight>
                  <a:srgbClr val="FFFF00"/>
                </a:highlight>
              </a:rPr>
              <a:t>Great Commitment:</a:t>
            </a:r>
            <a:r>
              <a:rPr lang="en-GB" dirty="0"/>
              <a:t>– to do – Holiness of God satisfied</a:t>
            </a:r>
          </a:p>
          <a:p>
            <a:r>
              <a:rPr lang="en-GB" dirty="0"/>
              <a:t>Jesus fully involved as Lord and Saviour of our lives </a:t>
            </a:r>
          </a:p>
          <a:p>
            <a:r>
              <a:rPr lang="en-GB" dirty="0"/>
              <a:t>Blood of Jesus has cleansed us – Name will keep us focussed </a:t>
            </a:r>
          </a:p>
          <a:p>
            <a:r>
              <a:rPr lang="en-GB" dirty="0">
                <a:highlight>
                  <a:srgbClr val="FFFF00"/>
                </a:highlight>
              </a:rPr>
              <a:t>Great Commandment:- </a:t>
            </a:r>
            <a:r>
              <a:rPr lang="en-GB" dirty="0"/>
              <a:t>To Be – Intimate prayer relationship (Abba)</a:t>
            </a:r>
          </a:p>
          <a:p>
            <a:r>
              <a:rPr lang="en-GB" dirty="0"/>
              <a:t>Loving God with all our being and loving the church and His broken world – getting the bowl out and serving and caring.</a:t>
            </a:r>
          </a:p>
          <a:p>
            <a:r>
              <a:rPr lang="en-GB" dirty="0"/>
              <a:t>Pray in the Spirit on all occasions – Pray without ceasing – chat away!</a:t>
            </a:r>
          </a:p>
          <a:p>
            <a:r>
              <a:rPr lang="en-GB" dirty="0">
                <a:highlight>
                  <a:srgbClr val="FFFF00"/>
                </a:highlight>
              </a:rPr>
              <a:t>Great Commission:- </a:t>
            </a:r>
            <a:r>
              <a:rPr lang="en-GB" dirty="0"/>
              <a:t>To Go – Obedience (work of the Holy Spirit)</a:t>
            </a:r>
          </a:p>
          <a:p>
            <a:r>
              <a:rPr lang="en-GB" dirty="0" err="1"/>
              <a:t>Fueled</a:t>
            </a:r>
            <a:r>
              <a:rPr lang="en-GB" dirty="0"/>
              <a:t> up with the 9 fruits of the Holy Spirit and fired up with our gifting to serve the Church and witness to the broken world. Absolute obedience!</a:t>
            </a:r>
          </a:p>
          <a:p>
            <a:endParaRPr lang="en-GB" dirty="0">
              <a:highlight>
                <a:srgbClr val="FFFF00"/>
              </a:highlight>
            </a:endParaRPr>
          </a:p>
        </p:txBody>
      </p:sp>
    </p:spTree>
    <p:extLst>
      <p:ext uri="{BB962C8B-B14F-4D97-AF65-F5344CB8AC3E}">
        <p14:creationId xmlns:p14="http://schemas.microsoft.com/office/powerpoint/2010/main" val="2275861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2DCEB-6682-4B79-9804-619F72269DC5}"/>
              </a:ext>
            </a:extLst>
          </p:cNvPr>
          <p:cNvSpPr>
            <a:spLocks noGrp="1"/>
          </p:cNvSpPr>
          <p:nvPr>
            <p:ph type="title"/>
          </p:nvPr>
        </p:nvSpPr>
        <p:spPr/>
        <p:txBody>
          <a:bodyPr/>
          <a:lstStyle/>
          <a:p>
            <a:r>
              <a:rPr lang="en-GB" dirty="0"/>
              <a:t>Humble example:- Chaplaincy</a:t>
            </a:r>
          </a:p>
        </p:txBody>
      </p:sp>
      <p:sp>
        <p:nvSpPr>
          <p:cNvPr id="3" name="Content Placeholder 2">
            <a:extLst>
              <a:ext uri="{FF2B5EF4-FFF2-40B4-BE49-F238E27FC236}">
                <a16:creationId xmlns:a16="http://schemas.microsoft.com/office/drawing/2014/main" id="{0B7D20CA-FB8A-4905-A0F8-FDB5D917B65D}"/>
              </a:ext>
            </a:extLst>
          </p:cNvPr>
          <p:cNvSpPr>
            <a:spLocks noGrp="1"/>
          </p:cNvSpPr>
          <p:nvPr>
            <p:ph idx="1"/>
          </p:nvPr>
        </p:nvSpPr>
        <p:spPr>
          <a:xfrm>
            <a:off x="494252" y="1717197"/>
            <a:ext cx="10515600" cy="3835877"/>
          </a:xfrm>
        </p:spPr>
        <p:txBody>
          <a:bodyPr/>
          <a:lstStyle/>
          <a:p>
            <a:r>
              <a:rPr lang="en-GB" dirty="0"/>
              <a:t>I got involved in every kind of chaplaincy along the way of my ministry. Army/Police/Prison/School and hospital.</a:t>
            </a:r>
          </a:p>
          <a:p>
            <a:r>
              <a:rPr lang="en-GB" dirty="0"/>
              <a:t>I love it because it was not waiting for people to come to Church but taking our Church message of God’s love in Jesus to our broken world.</a:t>
            </a:r>
          </a:p>
          <a:p>
            <a:r>
              <a:rPr lang="en-GB" dirty="0"/>
              <a:t>I did not want to be a Samson  </a:t>
            </a:r>
          </a:p>
          <a:p>
            <a:r>
              <a:rPr lang="en-GB" dirty="0"/>
              <a:t>Our Pastor shared this true story of another hospital chaplain – it goes like this …………………………….</a:t>
            </a:r>
          </a:p>
          <a:p>
            <a:r>
              <a:rPr lang="en-GB" dirty="0"/>
              <a:t>Each one of us is a chaplain where God has placed you. Lets do it!</a:t>
            </a:r>
          </a:p>
          <a:p>
            <a:endParaRPr lang="en-GB" dirty="0"/>
          </a:p>
        </p:txBody>
      </p:sp>
      <p:pic>
        <p:nvPicPr>
          <p:cNvPr id="2050" name="Picture 2" descr="Image result for 3 legged pot picture">
            <a:extLst>
              <a:ext uri="{FF2B5EF4-FFF2-40B4-BE49-F238E27FC236}">
                <a16:creationId xmlns:a16="http://schemas.microsoft.com/office/drawing/2014/main" id="{1E3AB1DE-4DF4-4620-9455-1AD5BF61C3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9225" y="3428999"/>
            <a:ext cx="1297410" cy="723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96368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2E23B3E7C02641A6B7853FC129C98D" ma:contentTypeVersion="14" ma:contentTypeDescription="Create a new document." ma:contentTypeScope="" ma:versionID="2291cc6fa89b9d85a5ac8c64c665dfb7">
  <xsd:schema xmlns:xsd="http://www.w3.org/2001/XMLSchema" xmlns:xs="http://www.w3.org/2001/XMLSchema" xmlns:p="http://schemas.microsoft.com/office/2006/metadata/properties" xmlns:ns2="67df1cb7-58f1-4cea-b966-3500d03a797f" xmlns:ns3="9ea83283-4bb8-4250-b87b-418505300fd2" targetNamespace="http://schemas.microsoft.com/office/2006/metadata/properties" ma:root="true" ma:fieldsID="2a7b9f2dbcaf41884c0e57064fb3d848" ns2:_="" ns3:_="">
    <xsd:import namespace="67df1cb7-58f1-4cea-b966-3500d03a797f"/>
    <xsd:import namespace="9ea83283-4bb8-4250-b87b-418505300fd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OCR"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df1cb7-58f1-4cea-b966-3500d03a79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6b6885e-ce86-4a7f-9f4c-5bab2217088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ea83283-4bb8-4250-b87b-418505300fd2"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4e5a5111-3756-4d8d-8d3c-72efdaed9193}" ma:internalName="TaxCatchAll" ma:showField="CatchAllData" ma:web="9ea83283-4bb8-4250-b87b-418505300fd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ea83283-4bb8-4250-b87b-418505300fd2" xsi:nil="true"/>
    <lcf76f155ced4ddcb4097134ff3c332f xmlns="67df1cb7-58f1-4cea-b966-3500d03a797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6670B84-37D9-496F-8783-218563E0CEB0}"/>
</file>

<file path=customXml/itemProps2.xml><?xml version="1.0" encoding="utf-8"?>
<ds:datastoreItem xmlns:ds="http://schemas.openxmlformats.org/officeDocument/2006/customXml" ds:itemID="{3A0E5976-E37D-4FE5-8EFA-9109FB8952D1}"/>
</file>

<file path=customXml/itemProps3.xml><?xml version="1.0" encoding="utf-8"?>
<ds:datastoreItem xmlns:ds="http://schemas.openxmlformats.org/officeDocument/2006/customXml" ds:itemID="{6F8E8C6E-F83A-4790-B869-D126232BFAC6}"/>
</file>

<file path=docProps/app.xml><?xml version="1.0" encoding="utf-8"?>
<Properties xmlns="http://schemas.openxmlformats.org/officeDocument/2006/extended-properties" xmlns:vt="http://schemas.openxmlformats.org/officeDocument/2006/docPropsVTypes">
  <TotalTime>48</TotalTime>
  <Words>898</Words>
  <Application>Microsoft Office PowerPoint</Application>
  <PresentationFormat>Widescreen</PresentationFormat>
  <Paragraphs>40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THE THREE GREAT PILLARS</vt:lpstr>
      <vt:lpstr>GREAT COMMITTMENT</vt:lpstr>
      <vt:lpstr>GREAT COMMANDMENT</vt:lpstr>
      <vt:lpstr>GREAT COMMISSION  </vt:lpstr>
      <vt:lpstr>So the three pillars or Greats are:- </vt:lpstr>
      <vt:lpstr>Humble example:- Chaplaincy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THREE GREAT PILLARS</dc:title>
  <dc:creator>Stephen Fouche</dc:creator>
  <cp:lastModifiedBy>Pastor Peter Hobbs</cp:lastModifiedBy>
  <cp:revision>7</cp:revision>
  <dcterms:created xsi:type="dcterms:W3CDTF">2023-01-18T14:30:25Z</dcterms:created>
  <dcterms:modified xsi:type="dcterms:W3CDTF">2023-01-19T10:27:22Z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0x010100432E23B3E7C02641A6B7853FC129C98D</vt:lpwstr>
  </property>
</Properties>
</file>